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7" r:id="rId2"/>
    <p:sldId id="259" r:id="rId3"/>
    <p:sldId id="258" r:id="rId4"/>
    <p:sldId id="265" r:id="rId5"/>
    <p:sldId id="273" r:id="rId6"/>
    <p:sldId id="286" r:id="rId7"/>
    <p:sldId id="302" r:id="rId8"/>
    <p:sldId id="274" r:id="rId9"/>
    <p:sldId id="304" r:id="rId10"/>
    <p:sldId id="278" r:id="rId11"/>
    <p:sldId id="282" r:id="rId12"/>
    <p:sldId id="288" r:id="rId13"/>
    <p:sldId id="287" r:id="rId14"/>
    <p:sldId id="279" r:id="rId15"/>
    <p:sldId id="276" r:id="rId16"/>
    <p:sldId id="293" r:id="rId17"/>
    <p:sldId id="283" r:id="rId18"/>
    <p:sldId id="306" r:id="rId19"/>
    <p:sldId id="300" r:id="rId20"/>
    <p:sldId id="291" r:id="rId21"/>
    <p:sldId id="292" r:id="rId22"/>
    <p:sldId id="295" r:id="rId23"/>
    <p:sldId id="296" r:id="rId24"/>
    <p:sldId id="294" r:id="rId25"/>
    <p:sldId id="297" r:id="rId26"/>
    <p:sldId id="298" r:id="rId27"/>
    <p:sldId id="285" r:id="rId28"/>
    <p:sldId id="280" r:id="rId29"/>
    <p:sldId id="284" r:id="rId30"/>
    <p:sldId id="277" r:id="rId31"/>
    <p:sldId id="305" r:id="rId32"/>
    <p:sldId id="301" r:id="rId33"/>
    <p:sldId id="299" r:id="rId34"/>
    <p:sldId id="263" r:id="rId35"/>
    <p:sldId id="289" r:id="rId3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C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60"/>
  </p:normalViewPr>
  <p:slideViewPr>
    <p:cSldViewPr snapToGrid="0">
      <p:cViewPr varScale="1">
        <p:scale>
          <a:sx n="68" d="100"/>
          <a:sy n="68" d="100"/>
        </p:scale>
        <p:origin x="9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3AD9EB-C803-4DAF-96B3-9F21397B1AC1}" type="datetimeFigureOut">
              <a:rPr lang="pt-BR" smtClean="0"/>
              <a:t>03/07/2014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93CCE3-5ABE-4F1A-B851-C3AD362A2F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6242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52609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4099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71759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709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24528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7129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85527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75699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65969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48384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1463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51980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21563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18806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40137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563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06943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2342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09491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64885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49440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602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71566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27223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72499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50333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53389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55818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9563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04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8397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8732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6166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4582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3035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78DE4-9805-4477-AFD4-F90D14E5986B}" type="datetimeFigureOut">
              <a:rPr lang="pt-BR" smtClean="0"/>
              <a:t>03/07/2014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2FB67-2730-42BF-9319-425E538DBF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5353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78DE4-9805-4477-AFD4-F90D14E5986B}" type="datetimeFigureOut">
              <a:rPr lang="pt-BR" smtClean="0"/>
              <a:t>03/07/2014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2FB67-2730-42BF-9319-425E538DBF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6449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78DE4-9805-4477-AFD4-F90D14E5986B}" type="datetimeFigureOut">
              <a:rPr lang="pt-BR" smtClean="0"/>
              <a:t>03/07/2014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2FB67-2730-42BF-9319-425E538DBF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7369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78DE4-9805-4477-AFD4-F90D14E5986B}" type="datetimeFigureOut">
              <a:rPr lang="pt-BR" smtClean="0"/>
              <a:t>03/07/2014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2FB67-2730-42BF-9319-425E538DBF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8795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78DE4-9805-4477-AFD4-F90D14E5986B}" type="datetimeFigureOut">
              <a:rPr lang="pt-BR" smtClean="0"/>
              <a:t>03/07/2014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2FB67-2730-42BF-9319-425E538DBF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6922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78DE4-9805-4477-AFD4-F90D14E5986B}" type="datetimeFigureOut">
              <a:rPr lang="pt-BR" smtClean="0"/>
              <a:t>03/07/2014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2FB67-2730-42BF-9319-425E538DBF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6836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78DE4-9805-4477-AFD4-F90D14E5986B}" type="datetimeFigureOut">
              <a:rPr lang="pt-BR" smtClean="0"/>
              <a:t>03/07/2014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2FB67-2730-42BF-9319-425E538DBF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1099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78DE4-9805-4477-AFD4-F90D14E5986B}" type="datetimeFigureOut">
              <a:rPr lang="pt-BR" smtClean="0"/>
              <a:t>03/07/2014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2FB67-2730-42BF-9319-425E538DBF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2930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78DE4-9805-4477-AFD4-F90D14E5986B}" type="datetimeFigureOut">
              <a:rPr lang="pt-BR" smtClean="0"/>
              <a:t>03/07/2014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2FB67-2730-42BF-9319-425E538DBF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4754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78DE4-9805-4477-AFD4-F90D14E5986B}" type="datetimeFigureOut">
              <a:rPr lang="pt-BR" smtClean="0"/>
              <a:t>03/07/2014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2FB67-2730-42BF-9319-425E538DBF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1160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78DE4-9805-4477-AFD4-F90D14E5986B}" type="datetimeFigureOut">
              <a:rPr lang="pt-BR" smtClean="0"/>
              <a:t>03/07/2014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2FB67-2730-42BF-9319-425E538DBF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7549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178DE4-9805-4477-AFD4-F90D14E5986B}" type="datetimeFigureOut">
              <a:rPr lang="pt-BR" smtClean="0"/>
              <a:t>03/07/2014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22FB67-2730-42BF-9319-425E538DBF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0975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1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635000" y="2574925"/>
            <a:ext cx="11341100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KiloGram" pitchFamily="50" charset="0"/>
              </a:rPr>
              <a:t>FUNDAMENTOS E PRINCÍPIOS DO TESTE</a:t>
            </a:r>
            <a:endParaRPr lang="pt-BR" sz="4800" dirty="0">
              <a:solidFill>
                <a:schemeClr val="bg1"/>
              </a:solidFill>
              <a:latin typeface="KiloGram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04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233" y="4949204"/>
            <a:ext cx="1513115" cy="157304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KiloGram" pitchFamily="50" charset="0"/>
              </a:rPr>
              <a:t>FALHA, DEFEITO E ERRO</a:t>
            </a:r>
            <a:endParaRPr lang="pt-BR" sz="4800" dirty="0">
              <a:solidFill>
                <a:schemeClr val="bg1"/>
              </a:solidFill>
              <a:latin typeface="KiloGram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67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233" y="4949204"/>
            <a:ext cx="1513115" cy="157304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KiloGram" pitchFamily="50" charset="0"/>
              </a:rPr>
              <a:t>FALHA, DEFEITO E ERRO</a:t>
            </a:r>
            <a:endParaRPr lang="pt-BR" sz="4800" dirty="0">
              <a:solidFill>
                <a:schemeClr val="bg1"/>
              </a:solidFill>
              <a:latin typeface="KiloGram" pitchFamily="50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155" y="1716426"/>
            <a:ext cx="6761690" cy="32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0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233" y="4949204"/>
            <a:ext cx="1513115" cy="157304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KiloGram" pitchFamily="50" charset="0"/>
              </a:rPr>
              <a:t>VERIFICAÇÃO E VALIDAÇÃO</a:t>
            </a:r>
            <a:endParaRPr lang="pt-BR" sz="4800" dirty="0">
              <a:solidFill>
                <a:schemeClr val="bg1"/>
              </a:solidFill>
              <a:latin typeface="KiloGram" pitchFamily="50" charset="0"/>
            </a:endParaRPr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i="1" dirty="0" smtClean="0">
                <a:solidFill>
                  <a:schemeClr val="bg1"/>
                </a:solidFill>
              </a:rPr>
              <a:t>“Verificação </a:t>
            </a:r>
            <a:r>
              <a:rPr lang="pt-BR" i="1" dirty="0">
                <a:solidFill>
                  <a:schemeClr val="bg1"/>
                </a:solidFill>
              </a:rPr>
              <a:t>e validação são atividades envolvidas com a garantia da qualidade de software. A função dessas atividades é prevenir os defeitos e diminuir os riscos do </a:t>
            </a:r>
            <a:r>
              <a:rPr lang="pt-BR" i="1" dirty="0" smtClean="0">
                <a:solidFill>
                  <a:schemeClr val="bg1"/>
                </a:solidFill>
              </a:rPr>
              <a:t>projeto”.</a:t>
            </a:r>
            <a:endParaRPr lang="pt-BR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58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635000" y="2574925"/>
            <a:ext cx="11341100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KiloGram" pitchFamily="50" charset="0"/>
              </a:rPr>
              <a:t>PROCESSO DE TESTE</a:t>
            </a:r>
            <a:endParaRPr lang="pt-BR" sz="4800" dirty="0">
              <a:solidFill>
                <a:schemeClr val="bg1"/>
              </a:solidFill>
              <a:latin typeface="KiloGram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49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233" y="4949204"/>
            <a:ext cx="1513115" cy="157304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KiloGram" pitchFamily="50" charset="0"/>
              </a:rPr>
              <a:t>PROCESSO DE TESTE</a:t>
            </a:r>
            <a:endParaRPr lang="pt-BR" sz="4800" dirty="0">
              <a:solidFill>
                <a:schemeClr val="bg1"/>
              </a:solidFill>
              <a:latin typeface="KiloGram" pitchFamily="50" charset="0"/>
            </a:endParaRPr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i="1" dirty="0" smtClean="0">
                <a:solidFill>
                  <a:schemeClr val="bg1"/>
                </a:solidFill>
              </a:rPr>
              <a:t>“É um empreendimento temporário, planejado, executado, e controlado, com objetivo de criar um produto ou serviço único.”</a:t>
            </a:r>
            <a:r>
              <a:rPr lang="pt-BR" dirty="0" smtClean="0">
                <a:solidFill>
                  <a:schemeClr val="bg1"/>
                </a:solidFill>
              </a:rPr>
              <a:t>(PMBOK)</a:t>
            </a:r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99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233" y="4949204"/>
            <a:ext cx="1513115" cy="157304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KiloGram" pitchFamily="50" charset="0"/>
              </a:rPr>
              <a:t>METAS DO PROCESSO DE TESTE</a:t>
            </a:r>
            <a:endParaRPr lang="pt-BR" sz="4800" dirty="0">
              <a:solidFill>
                <a:schemeClr val="bg1"/>
              </a:solidFill>
              <a:latin typeface="KiloGram" pitchFamily="50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195" y="2453326"/>
            <a:ext cx="8841610" cy="249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0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233" y="4949204"/>
            <a:ext cx="1513115" cy="157304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KiloGram" pitchFamily="50" charset="0"/>
              </a:rPr>
              <a:t>CASOS DE TESTE</a:t>
            </a:r>
            <a:endParaRPr lang="pt-BR" sz="4800" dirty="0">
              <a:solidFill>
                <a:schemeClr val="bg1"/>
              </a:solidFill>
              <a:latin typeface="KiloGram" pitchFamily="50" charset="0"/>
            </a:endParaRPr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i="1" dirty="0" smtClean="0">
                <a:solidFill>
                  <a:schemeClr val="bg1"/>
                </a:solidFill>
              </a:rPr>
              <a:t>“O </a:t>
            </a:r>
            <a:r>
              <a:rPr lang="pt-BR" i="1" dirty="0">
                <a:solidFill>
                  <a:schemeClr val="bg1"/>
                </a:solidFill>
              </a:rPr>
              <a:t>caso de teste deve especificar a saída esperada e os resultados esperados do </a:t>
            </a:r>
            <a:r>
              <a:rPr lang="pt-BR" i="1">
                <a:solidFill>
                  <a:schemeClr val="bg1"/>
                </a:solidFill>
              </a:rPr>
              <a:t>processamento</a:t>
            </a:r>
            <a:r>
              <a:rPr lang="pt-BR" i="1" smtClean="0">
                <a:solidFill>
                  <a:schemeClr val="bg1"/>
                </a:solidFill>
              </a:rPr>
              <a:t>.“</a:t>
            </a:r>
            <a:endParaRPr lang="pt-BR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40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233" y="4949204"/>
            <a:ext cx="1513115" cy="157304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KiloGram" pitchFamily="50" charset="0"/>
              </a:rPr>
              <a:t>COMO ASSIM?</a:t>
            </a:r>
            <a:endParaRPr lang="pt-BR" sz="4800" dirty="0">
              <a:solidFill>
                <a:schemeClr val="bg1"/>
              </a:solidFill>
              <a:latin typeface="KiloGram" pitchFamily="50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043" y="1468902"/>
            <a:ext cx="5233914" cy="47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233" y="4949204"/>
            <a:ext cx="1513115" cy="157304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KiloGram" pitchFamily="50" charset="0"/>
              </a:rPr>
              <a:t>CASO DE TESTE</a:t>
            </a:r>
            <a:endParaRPr lang="pt-BR" sz="4800" dirty="0">
              <a:solidFill>
                <a:schemeClr val="bg1"/>
              </a:solidFill>
              <a:latin typeface="KiloGram" pitchFamily="50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1312384"/>
            <a:ext cx="12172950" cy="554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93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o 36"/>
          <p:cNvGrpSpPr/>
          <p:nvPr/>
        </p:nvGrpSpPr>
        <p:grpSpPr>
          <a:xfrm>
            <a:off x="4418898" y="1742869"/>
            <a:ext cx="3296276" cy="3072018"/>
            <a:chOff x="403497" y="1887612"/>
            <a:chExt cx="3296276" cy="3072018"/>
          </a:xfrm>
        </p:grpSpPr>
        <p:grpSp>
          <p:nvGrpSpPr>
            <p:cNvPr id="7" name="Grupo 6"/>
            <p:cNvGrpSpPr/>
            <p:nvPr/>
          </p:nvGrpSpPr>
          <p:grpSpPr>
            <a:xfrm>
              <a:off x="1029570" y="2566214"/>
              <a:ext cx="1934153" cy="1646558"/>
              <a:chOff x="1689363" y="2566214"/>
              <a:chExt cx="1934153" cy="1646558"/>
            </a:xfrm>
          </p:grpSpPr>
          <p:sp>
            <p:nvSpPr>
              <p:cNvPr id="8" name="Retângulo de cantos arredondados 7"/>
              <p:cNvSpPr/>
              <p:nvPr/>
            </p:nvSpPr>
            <p:spPr>
              <a:xfrm>
                <a:off x="1724413" y="2566214"/>
                <a:ext cx="1864055" cy="1596788"/>
              </a:xfrm>
              <a:prstGeom prst="roundRect">
                <a:avLst/>
              </a:prstGeom>
              <a:solidFill>
                <a:schemeClr val="tx1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4" name="Imagem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9363" y="2566214"/>
                <a:ext cx="1934153" cy="1646558"/>
              </a:xfrm>
              <a:prstGeom prst="rect">
                <a:avLst/>
              </a:prstGeom>
              <a:effectLst>
                <a:softEdge rad="177800"/>
              </a:effectLst>
            </p:spPr>
          </p:pic>
        </p:grpSp>
        <p:sp>
          <p:nvSpPr>
            <p:cNvPr id="10" name="CaixaDeTexto 9"/>
            <p:cNvSpPr txBox="1"/>
            <p:nvPr/>
          </p:nvSpPr>
          <p:spPr>
            <a:xfrm>
              <a:off x="910836" y="1887612"/>
              <a:ext cx="2171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</a:rPr>
                <a:t>MATHEUS CLAUDINO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grpSp>
          <p:nvGrpSpPr>
            <p:cNvPr id="31" name="Grupo 30"/>
            <p:cNvGrpSpPr/>
            <p:nvPr/>
          </p:nvGrpSpPr>
          <p:grpSpPr>
            <a:xfrm>
              <a:off x="403497" y="4522598"/>
              <a:ext cx="3296276" cy="437032"/>
              <a:chOff x="1003480" y="4573509"/>
              <a:chExt cx="3296276" cy="437032"/>
            </a:xfrm>
          </p:grpSpPr>
          <p:pic>
            <p:nvPicPr>
              <p:cNvPr id="26" name="Imagem 2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3480" y="4573509"/>
                <a:ext cx="437032" cy="437032"/>
              </a:xfrm>
              <a:prstGeom prst="rect">
                <a:avLst/>
              </a:prstGeom>
            </p:spPr>
          </p:pic>
          <p:sp>
            <p:nvSpPr>
              <p:cNvPr id="30" name="CaixaDeTexto 29"/>
              <p:cNvSpPr txBox="1"/>
              <p:nvPr/>
            </p:nvSpPr>
            <p:spPr>
              <a:xfrm>
                <a:off x="1440512" y="4607359"/>
                <a:ext cx="28592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 smtClean="0">
                    <a:solidFill>
                      <a:schemeClr val="bg1"/>
                    </a:solidFill>
                  </a:rPr>
                  <a:t>matheusclaudin@gmail.com</a:t>
                </a:r>
                <a:endParaRPr lang="pt-BR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6" name="Grupo 35"/>
          <p:cNvGrpSpPr/>
          <p:nvPr/>
        </p:nvGrpSpPr>
        <p:grpSpPr>
          <a:xfrm>
            <a:off x="8147855" y="1710108"/>
            <a:ext cx="3962337" cy="3104921"/>
            <a:chOff x="4132454" y="1888701"/>
            <a:chExt cx="3962337" cy="3104921"/>
          </a:xfrm>
        </p:grpSpPr>
        <p:grpSp>
          <p:nvGrpSpPr>
            <p:cNvPr id="13" name="Grupo 12"/>
            <p:cNvGrpSpPr/>
            <p:nvPr/>
          </p:nvGrpSpPr>
          <p:grpSpPr>
            <a:xfrm>
              <a:off x="4911222" y="2381533"/>
              <a:ext cx="1903331" cy="1966149"/>
              <a:chOff x="1766247" y="2196853"/>
              <a:chExt cx="1903331" cy="1966149"/>
            </a:xfrm>
          </p:grpSpPr>
          <p:sp>
            <p:nvSpPr>
              <p:cNvPr id="6" name="Retângulo de cantos arredondados 5"/>
              <p:cNvSpPr/>
              <p:nvPr/>
            </p:nvSpPr>
            <p:spPr>
              <a:xfrm>
                <a:off x="1805523" y="2381534"/>
                <a:ext cx="1824781" cy="1596788"/>
              </a:xfrm>
              <a:prstGeom prst="roundRect">
                <a:avLst/>
              </a:prstGeom>
              <a:solidFill>
                <a:schemeClr val="tx1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1" name="Imagem 1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6247" y="2196853"/>
                <a:ext cx="1903331" cy="1966149"/>
              </a:xfrm>
              <a:prstGeom prst="rect">
                <a:avLst/>
              </a:prstGeom>
              <a:effectLst>
                <a:softEdge rad="241300"/>
              </a:effectLst>
            </p:spPr>
          </p:pic>
        </p:grpSp>
        <p:sp>
          <p:nvSpPr>
            <p:cNvPr id="18" name="CaixaDeTexto 17"/>
            <p:cNvSpPr txBox="1"/>
            <p:nvPr/>
          </p:nvSpPr>
          <p:spPr>
            <a:xfrm>
              <a:off x="4910666" y="1888701"/>
              <a:ext cx="18646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</a:rPr>
                <a:t>PAULO HENRIQUE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grpSp>
          <p:nvGrpSpPr>
            <p:cNvPr id="34" name="Grupo 33"/>
            <p:cNvGrpSpPr/>
            <p:nvPr/>
          </p:nvGrpSpPr>
          <p:grpSpPr>
            <a:xfrm>
              <a:off x="4132454" y="4556590"/>
              <a:ext cx="3962337" cy="437032"/>
              <a:chOff x="4910666" y="4573651"/>
              <a:chExt cx="3962337" cy="437032"/>
            </a:xfrm>
          </p:grpSpPr>
          <p:pic>
            <p:nvPicPr>
              <p:cNvPr id="27" name="Imagem 2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10666" y="4573651"/>
                <a:ext cx="437032" cy="437032"/>
              </a:xfrm>
              <a:prstGeom prst="rect">
                <a:avLst/>
              </a:prstGeom>
            </p:spPr>
          </p:pic>
          <p:sp>
            <p:nvSpPr>
              <p:cNvPr id="32" name="CaixaDeTexto 31"/>
              <p:cNvSpPr txBox="1"/>
              <p:nvPr/>
            </p:nvSpPr>
            <p:spPr>
              <a:xfrm>
                <a:off x="5399423" y="4607501"/>
                <a:ext cx="34735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solidFill>
                      <a:schemeClr val="bg1"/>
                    </a:solidFill>
                  </a:rPr>
                  <a:t>p</a:t>
                </a:r>
                <a:r>
                  <a:rPr lang="pt-BR" dirty="0" smtClean="0">
                    <a:solidFill>
                      <a:schemeClr val="bg1"/>
                    </a:solidFill>
                  </a:rPr>
                  <a:t>aulohenrique.de93@hotmail.com</a:t>
                </a:r>
                <a:endParaRPr lang="pt-BR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0" name="Grupo 39"/>
          <p:cNvGrpSpPr/>
          <p:nvPr/>
        </p:nvGrpSpPr>
        <p:grpSpPr>
          <a:xfrm>
            <a:off x="542465" y="1799969"/>
            <a:ext cx="3443753" cy="3011090"/>
            <a:chOff x="8166457" y="1887612"/>
            <a:chExt cx="3443753" cy="3011090"/>
          </a:xfrm>
        </p:grpSpPr>
        <p:grpSp>
          <p:nvGrpSpPr>
            <p:cNvPr id="2" name="Grupo 1"/>
            <p:cNvGrpSpPr/>
            <p:nvPr/>
          </p:nvGrpSpPr>
          <p:grpSpPr>
            <a:xfrm>
              <a:off x="8766923" y="2464806"/>
              <a:ext cx="1864055" cy="1799602"/>
              <a:chOff x="1963646" y="2464806"/>
              <a:chExt cx="1864055" cy="1799602"/>
            </a:xfrm>
          </p:grpSpPr>
          <p:sp>
            <p:nvSpPr>
              <p:cNvPr id="15" name="Retângulo de cantos arredondados 14"/>
              <p:cNvSpPr/>
              <p:nvPr/>
            </p:nvSpPr>
            <p:spPr>
              <a:xfrm>
                <a:off x="1963646" y="2566214"/>
                <a:ext cx="1864055" cy="1596788"/>
              </a:xfrm>
              <a:prstGeom prst="roundRect">
                <a:avLst/>
              </a:prstGeom>
              <a:solidFill>
                <a:schemeClr val="tx1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6" name="Imagem 1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26439" y="2464806"/>
                <a:ext cx="1738468" cy="1799602"/>
              </a:xfrm>
              <a:prstGeom prst="rect">
                <a:avLst/>
              </a:prstGeom>
              <a:effectLst>
                <a:softEdge rad="114300"/>
              </a:effectLst>
            </p:spPr>
          </p:pic>
        </p:grpSp>
        <p:sp>
          <p:nvSpPr>
            <p:cNvPr id="19" name="CaixaDeTexto 18"/>
            <p:cNvSpPr txBox="1"/>
            <p:nvPr/>
          </p:nvSpPr>
          <p:spPr>
            <a:xfrm>
              <a:off x="8603489" y="1887612"/>
              <a:ext cx="21909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</a:rPr>
                <a:t>EDUARDO MARGOTO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grpSp>
          <p:nvGrpSpPr>
            <p:cNvPr id="39" name="Grupo 38"/>
            <p:cNvGrpSpPr/>
            <p:nvPr/>
          </p:nvGrpSpPr>
          <p:grpSpPr>
            <a:xfrm>
              <a:off x="8166457" y="4461670"/>
              <a:ext cx="3443753" cy="437032"/>
              <a:chOff x="8435551" y="4518770"/>
              <a:chExt cx="3443753" cy="437032"/>
            </a:xfrm>
          </p:grpSpPr>
          <p:pic>
            <p:nvPicPr>
              <p:cNvPr id="29" name="Imagem 2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35551" y="4518770"/>
                <a:ext cx="437032" cy="437032"/>
              </a:xfrm>
              <a:prstGeom prst="rect">
                <a:avLst/>
              </a:prstGeom>
            </p:spPr>
          </p:pic>
          <p:sp>
            <p:nvSpPr>
              <p:cNvPr id="38" name="CaixaDeTexto 37"/>
              <p:cNvSpPr txBox="1"/>
              <p:nvPr/>
            </p:nvSpPr>
            <p:spPr>
              <a:xfrm>
                <a:off x="8872583" y="4556448"/>
                <a:ext cx="30067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solidFill>
                      <a:schemeClr val="bg1"/>
                    </a:solidFill>
                  </a:rPr>
                  <a:t>eduardo.margoto@gmail.com</a:t>
                </a:r>
              </a:p>
            </p:txBody>
          </p:sp>
        </p:grpSp>
      </p:grpSp>
      <p:grpSp>
        <p:nvGrpSpPr>
          <p:cNvPr id="42" name="Grupo 41"/>
          <p:cNvGrpSpPr/>
          <p:nvPr/>
        </p:nvGrpSpPr>
        <p:grpSpPr>
          <a:xfrm>
            <a:off x="3235832" y="5549424"/>
            <a:ext cx="6415285" cy="558983"/>
            <a:chOff x="1440317" y="3139080"/>
            <a:chExt cx="6415285" cy="558983"/>
          </a:xfrm>
        </p:grpSpPr>
        <p:pic>
          <p:nvPicPr>
            <p:cNvPr id="43" name="Imagem 4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0317" y="3139080"/>
              <a:ext cx="558983" cy="558983"/>
            </a:xfrm>
            <a:prstGeom prst="rect">
              <a:avLst/>
            </a:prstGeom>
          </p:spPr>
        </p:pic>
        <p:sp>
          <p:nvSpPr>
            <p:cNvPr id="44" name="CaixaDeTexto 43"/>
            <p:cNvSpPr txBox="1"/>
            <p:nvPr/>
          </p:nvSpPr>
          <p:spPr>
            <a:xfrm>
              <a:off x="2089802" y="3187738"/>
              <a:ext cx="576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 smtClean="0">
                  <a:solidFill>
                    <a:schemeClr val="bg1"/>
                  </a:solidFill>
                </a:rPr>
                <a:t>WORKSHOP PARA DESENVOLVEDORES</a:t>
              </a:r>
              <a:endParaRPr lang="pt-BR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Grupo 45"/>
          <p:cNvGrpSpPr/>
          <p:nvPr/>
        </p:nvGrpSpPr>
        <p:grpSpPr>
          <a:xfrm>
            <a:off x="4717501" y="285202"/>
            <a:ext cx="2589091" cy="1113991"/>
            <a:chOff x="1205724" y="349632"/>
            <a:chExt cx="2589091" cy="1113991"/>
          </a:xfrm>
        </p:grpSpPr>
        <p:pic>
          <p:nvPicPr>
            <p:cNvPr id="5" name="Imagem 4" descr="C:\Users\Matheus\Desktop\ifes.png"/>
            <p:cNvPicPr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5724" y="349632"/>
              <a:ext cx="1034273" cy="11139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" name="CaixaDeTexto 44"/>
            <p:cNvSpPr txBox="1"/>
            <p:nvPr/>
          </p:nvSpPr>
          <p:spPr>
            <a:xfrm>
              <a:off x="1906669" y="1052661"/>
              <a:ext cx="18881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CAMPUS COLATINA</a:t>
              </a:r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CaixaDeTexto 2"/>
          <p:cNvSpPr txBox="1"/>
          <p:nvPr/>
        </p:nvSpPr>
        <p:spPr>
          <a:xfrm>
            <a:off x="5418446" y="292130"/>
            <a:ext cx="1815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SISTEMAS </a:t>
            </a:r>
          </a:p>
          <a:p>
            <a:r>
              <a:rPr lang="pt-BR" dirty="0" smtClean="0">
                <a:solidFill>
                  <a:schemeClr val="bg1"/>
                </a:solidFill>
              </a:rPr>
              <a:t>DE INFORMAÇÃO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18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635000" y="2574925"/>
            <a:ext cx="11341100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KiloGram" pitchFamily="50" charset="0"/>
              </a:rPr>
              <a:t>TÉCNICAS DE TESTE</a:t>
            </a:r>
            <a:endParaRPr lang="pt-BR" sz="4800" dirty="0">
              <a:solidFill>
                <a:schemeClr val="bg1"/>
              </a:solidFill>
              <a:latin typeface="KiloGram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58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233" y="4949204"/>
            <a:ext cx="1513115" cy="157304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KiloGram" pitchFamily="50" charset="0"/>
              </a:rPr>
              <a:t>TÉCNICA FUNCIONAL OU CAIXA-PRETA</a:t>
            </a:r>
            <a:endParaRPr lang="pt-BR" sz="4800" dirty="0">
              <a:solidFill>
                <a:schemeClr val="bg1"/>
              </a:solidFill>
              <a:latin typeface="KiloGram" pitchFamily="50" charset="0"/>
            </a:endParaRPr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>
                <a:solidFill>
                  <a:schemeClr val="bg1"/>
                </a:solidFill>
              </a:rPr>
              <a:t>Estamos construindo o produto certo?</a:t>
            </a:r>
          </a:p>
          <a:p>
            <a:pPr marL="0" indent="0">
              <a:buNone/>
            </a:pPr>
            <a:endParaRPr lang="pt-B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t-BR" dirty="0" smtClean="0">
                <a:solidFill>
                  <a:schemeClr val="bg1"/>
                </a:solidFill>
              </a:rPr>
              <a:t>O </a:t>
            </a:r>
            <a:r>
              <a:rPr lang="pt-BR" dirty="0">
                <a:solidFill>
                  <a:schemeClr val="bg1"/>
                </a:solidFill>
              </a:rPr>
              <a:t>teste de caixa-preta pode ser relacionado como se fosse a visão do usuário, ou seja, quer utilizar o programa sem se atentar aos detalhes de sua construção. </a:t>
            </a:r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73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233" y="4949204"/>
            <a:ext cx="1513115" cy="157304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KiloGram" pitchFamily="50" charset="0"/>
              </a:rPr>
              <a:t>TÉCNICA FUNCIONAL OU CAIXA-PRETA</a:t>
            </a:r>
            <a:endParaRPr lang="pt-BR" sz="4800" dirty="0">
              <a:solidFill>
                <a:schemeClr val="bg1"/>
              </a:solidFill>
              <a:latin typeface="KiloGram" pitchFamily="50" charset="0"/>
            </a:endParaRPr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</a:rPr>
              <a:t>O teste de caixa-preta é eficiente especificadamente para encontrar problemas dos tipos: </a:t>
            </a:r>
          </a:p>
          <a:p>
            <a:r>
              <a:rPr lang="pt-BR" i="1" dirty="0" smtClean="0">
                <a:solidFill>
                  <a:schemeClr val="bg1"/>
                </a:solidFill>
              </a:rPr>
              <a:t>Funções </a:t>
            </a:r>
            <a:r>
              <a:rPr lang="pt-BR" i="1" dirty="0">
                <a:solidFill>
                  <a:schemeClr val="bg1"/>
                </a:solidFill>
              </a:rPr>
              <a:t>incorretas ou omitidas; 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i="1" dirty="0" smtClean="0">
                <a:solidFill>
                  <a:schemeClr val="bg1"/>
                </a:solidFill>
              </a:rPr>
              <a:t>Erros </a:t>
            </a:r>
            <a:r>
              <a:rPr lang="pt-BR" i="1" dirty="0">
                <a:solidFill>
                  <a:schemeClr val="bg1"/>
                </a:solidFill>
              </a:rPr>
              <a:t>de interface; 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i="1" dirty="0" smtClean="0">
                <a:solidFill>
                  <a:schemeClr val="bg1"/>
                </a:solidFill>
              </a:rPr>
              <a:t>Erros </a:t>
            </a:r>
            <a:r>
              <a:rPr lang="pt-BR" i="1" dirty="0">
                <a:solidFill>
                  <a:schemeClr val="bg1"/>
                </a:solidFill>
              </a:rPr>
              <a:t>de comportamento ou desempenho; 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9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233" y="4949204"/>
            <a:ext cx="1513115" cy="157304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304800" y="365125"/>
            <a:ext cx="11546548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KiloGram" pitchFamily="50" charset="0"/>
              </a:rPr>
              <a:t>TÉCNICA ESTRUTURAL OU CAIXA-BRANCA</a:t>
            </a:r>
            <a:endParaRPr lang="pt-BR" sz="4800" dirty="0">
              <a:solidFill>
                <a:schemeClr val="bg1"/>
              </a:solidFill>
              <a:latin typeface="KiloGram" pitchFamily="50" charset="0"/>
            </a:endParaRPr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>
                <a:solidFill>
                  <a:schemeClr val="bg1"/>
                </a:solidFill>
              </a:rPr>
              <a:t>Estamos construindo certo o produto?</a:t>
            </a:r>
          </a:p>
          <a:p>
            <a:pPr marL="0" indent="0">
              <a:buNone/>
            </a:pPr>
            <a:endParaRPr lang="pt-B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</a:rPr>
              <a:t>Este teste é feito com relação à estrutura do componente permitindo uma verificação mais precisa do produto de software. </a:t>
            </a:r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82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233" y="4949204"/>
            <a:ext cx="1513115" cy="157304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304800" y="365125"/>
            <a:ext cx="11546548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KiloGram" pitchFamily="50" charset="0"/>
              </a:rPr>
              <a:t>TÉCNICA ESTRUTURAL OU CAIXA-BRANCA</a:t>
            </a:r>
            <a:endParaRPr lang="pt-BR" sz="4800" dirty="0">
              <a:solidFill>
                <a:schemeClr val="bg1"/>
              </a:solidFill>
              <a:latin typeface="KiloGram" pitchFamily="50" charset="0"/>
            </a:endParaRPr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</a:rPr>
              <a:t>O teste de caixa-branca prega a filosofia de garantir que: </a:t>
            </a:r>
            <a:br>
              <a:rPr lang="pt-BR" dirty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  <a:p>
            <a:r>
              <a:rPr lang="pt-BR" i="1" dirty="0" smtClean="0">
                <a:solidFill>
                  <a:schemeClr val="bg1"/>
                </a:solidFill>
              </a:rPr>
              <a:t>Todos </a:t>
            </a:r>
            <a:r>
              <a:rPr lang="pt-BR" i="1" dirty="0">
                <a:solidFill>
                  <a:schemeClr val="bg1"/>
                </a:solidFill>
              </a:rPr>
              <a:t>os caminhos independentes de um módulo tenham sido executados pelo menos uma vez; 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i="1" dirty="0" smtClean="0">
                <a:solidFill>
                  <a:schemeClr val="bg1"/>
                </a:solidFill>
              </a:rPr>
              <a:t>Exercitem </a:t>
            </a:r>
            <a:r>
              <a:rPr lang="pt-BR" i="1" dirty="0">
                <a:solidFill>
                  <a:schemeClr val="bg1"/>
                </a:solidFill>
              </a:rPr>
              <a:t>todas as decisões lógicas para valores falsos ou verdadeiros; 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i="1" dirty="0" smtClean="0">
                <a:solidFill>
                  <a:schemeClr val="bg1"/>
                </a:solidFill>
              </a:rPr>
              <a:t>Executem </a:t>
            </a:r>
            <a:r>
              <a:rPr lang="pt-BR" i="1" dirty="0">
                <a:solidFill>
                  <a:schemeClr val="bg1"/>
                </a:solidFill>
              </a:rPr>
              <a:t>todos os laços em suas fronteiras e dentro de seus limites; 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i="1" dirty="0" smtClean="0">
                <a:solidFill>
                  <a:schemeClr val="bg1"/>
                </a:solidFill>
              </a:rPr>
              <a:t>Exercitem </a:t>
            </a:r>
            <a:r>
              <a:rPr lang="pt-BR" i="1" dirty="0">
                <a:solidFill>
                  <a:schemeClr val="bg1"/>
                </a:solidFill>
              </a:rPr>
              <a:t>as estruturas de dados internas para garantir a sua validade. 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78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233" y="4949204"/>
            <a:ext cx="1513115" cy="157304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304800" y="365125"/>
            <a:ext cx="11546548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KiloGram" pitchFamily="50" charset="0"/>
              </a:rPr>
              <a:t>TIPOS DE TESTE</a:t>
            </a:r>
            <a:endParaRPr lang="pt-BR" sz="4800" dirty="0">
              <a:solidFill>
                <a:schemeClr val="bg1"/>
              </a:solidFill>
              <a:latin typeface="KiloGram" pitchFamily="50" charset="0"/>
            </a:endParaRPr>
          </a:p>
        </p:txBody>
      </p:sp>
      <p:graphicFrame>
        <p:nvGraphicFramePr>
          <p:cNvPr id="2" name="Espaço Reservado para Conteúdo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0682193"/>
              </p:ext>
            </p:extLst>
          </p:nvPr>
        </p:nvGraphicFramePr>
        <p:xfrm>
          <a:off x="838200" y="1825625"/>
          <a:ext cx="10515600" cy="2966720"/>
        </p:xfrm>
        <a:graphic>
          <a:graphicData uri="http://schemas.openxmlformats.org/drawingml/2006/table">
            <a:tbl>
              <a:tblPr firstRow="1" bandRow="1">
                <a:effectLst/>
                <a:tableStyleId>{D03447BB-5D67-496B-8E87-E561075AD55C}</a:tableStyleId>
              </a:tblPr>
              <a:tblGrid>
                <a:gridCol w="5257800"/>
                <a:gridCol w="5257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FUNCIONAL</a:t>
                      </a:r>
                      <a:endParaRPr lang="pt-BR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ESTRUTURAL</a:t>
                      </a:r>
                      <a:endParaRPr lang="pt-BR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REQUISITOS</a:t>
                      </a:r>
                      <a:endParaRPr lang="pt-BR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ESTRESSE</a:t>
                      </a:r>
                      <a:endParaRPr lang="pt-BR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REGRESSÃO</a:t>
                      </a:r>
                      <a:endParaRPr lang="pt-BR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EXECUÇÃO</a:t>
                      </a:r>
                      <a:endParaRPr lang="pt-BR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TRATAMENTO DE ERROS</a:t>
                      </a:r>
                      <a:endParaRPr lang="pt-BR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RECUPERAÇÃO</a:t>
                      </a:r>
                      <a:endParaRPr lang="pt-BR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SUPORTE MANUAL</a:t>
                      </a:r>
                      <a:endParaRPr lang="pt-BR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OPERAÇÃO</a:t>
                      </a:r>
                      <a:endParaRPr lang="pt-BR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INTERCONEXÃO</a:t>
                      </a:r>
                      <a:endParaRPr lang="pt-BR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CONFORMIDADE</a:t>
                      </a:r>
                      <a:endParaRPr lang="pt-BR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CONTROLE</a:t>
                      </a:r>
                      <a:endParaRPr lang="pt-BR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SEGURANÇA</a:t>
                      </a:r>
                      <a:endParaRPr lang="pt-BR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PARALELO</a:t>
                      </a:r>
                      <a:endParaRPr lang="pt-BR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896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233" y="4949204"/>
            <a:ext cx="1513115" cy="157304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304800" y="365125"/>
            <a:ext cx="11546548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KiloGram" pitchFamily="50" charset="0"/>
              </a:rPr>
              <a:t>NÍVEIS DE TESTE</a:t>
            </a:r>
            <a:endParaRPr lang="pt-BR" sz="4800" dirty="0">
              <a:solidFill>
                <a:schemeClr val="bg1"/>
              </a:solidFill>
              <a:latin typeface="KiloGram" pitchFamily="50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</a:rPr>
              <a:t>Os níveis de teste tem o intuito de efetuar a indicação sobre o foco do teste e os tipos de problemas a serem encontrados, dependendo do nível em que o teste será realizado. </a:t>
            </a:r>
            <a:endParaRPr lang="pt-BR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dirty="0">
              <a:solidFill>
                <a:schemeClr val="bg1"/>
              </a:solidFill>
            </a:endParaRPr>
          </a:p>
          <a:p>
            <a:r>
              <a:rPr lang="pt-BR" dirty="0" smtClean="0">
                <a:solidFill>
                  <a:schemeClr val="bg1"/>
                </a:solidFill>
              </a:rPr>
              <a:t>TESTE DE UNIDADE</a:t>
            </a:r>
          </a:p>
          <a:p>
            <a:r>
              <a:rPr lang="pt-BR" dirty="0" smtClean="0">
                <a:solidFill>
                  <a:schemeClr val="bg1"/>
                </a:solidFill>
              </a:rPr>
              <a:t>TESTE DE INTEGRAÇÃO</a:t>
            </a:r>
          </a:p>
          <a:p>
            <a:r>
              <a:rPr lang="pt-BR" dirty="0" smtClean="0">
                <a:solidFill>
                  <a:schemeClr val="bg1"/>
                </a:solidFill>
              </a:rPr>
              <a:t>TESTE DE SISTEMA</a:t>
            </a:r>
          </a:p>
          <a:p>
            <a:r>
              <a:rPr lang="pt-BR" dirty="0" smtClean="0">
                <a:solidFill>
                  <a:schemeClr val="bg1"/>
                </a:solidFill>
              </a:rPr>
              <a:t>TESTE DE ACEITAÇÃO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59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233" y="4949204"/>
            <a:ext cx="1513115" cy="1573040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192000" cy="5345114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304800" y="365125"/>
            <a:ext cx="11546548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KiloGram" pitchFamily="50" charset="0"/>
              </a:rPr>
              <a:t>NÍVEIS DE TESTE</a:t>
            </a:r>
            <a:endParaRPr lang="pt-BR" sz="4800" dirty="0">
              <a:solidFill>
                <a:schemeClr val="bg1"/>
              </a:solidFill>
              <a:latin typeface="KiloGram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54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635000" y="2574925"/>
            <a:ext cx="11341100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KiloGram" pitchFamily="50" charset="0"/>
              </a:rPr>
              <a:t>TESTE DURANTE O CICLO DE VIDA</a:t>
            </a:r>
            <a:endParaRPr lang="pt-BR" sz="4800" dirty="0">
              <a:solidFill>
                <a:schemeClr val="bg1"/>
              </a:solidFill>
              <a:latin typeface="KiloGram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79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233" y="4949204"/>
            <a:ext cx="1513115" cy="157304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KiloGram" pitchFamily="50" charset="0"/>
              </a:rPr>
              <a:t>TESTE DURANTE O CICLO DE VIDA</a:t>
            </a:r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i="1" dirty="0" smtClean="0">
                <a:solidFill>
                  <a:schemeClr val="bg1"/>
                </a:solidFill>
              </a:rPr>
              <a:t>“Todo </a:t>
            </a:r>
            <a:r>
              <a:rPr lang="pt-BR" i="1" dirty="0">
                <a:solidFill>
                  <a:schemeClr val="bg1"/>
                </a:solidFill>
              </a:rPr>
              <a:t>o processo de teste está ligado diretamente com o tipo do modelo de ciclo de vida que o produto de software está utilizando no seu processo de construção</a:t>
            </a:r>
            <a:r>
              <a:rPr lang="pt-BR" i="1" dirty="0" smtClean="0">
                <a:solidFill>
                  <a:schemeClr val="bg1"/>
                </a:solidFill>
              </a:rPr>
              <a:t>.” </a:t>
            </a:r>
            <a:endParaRPr lang="pt-BR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84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233" y="4949204"/>
            <a:ext cx="1513115" cy="157304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KiloGram" pitchFamily="50" charset="0"/>
              </a:rPr>
              <a:t>CONTEÚDO </a:t>
            </a:r>
            <a:endParaRPr lang="pt-BR" sz="4800" dirty="0">
              <a:solidFill>
                <a:schemeClr val="bg1"/>
              </a:solidFill>
              <a:latin typeface="KiloGram" pitchFamily="50" charset="0"/>
            </a:endParaRPr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INTRODUÇÃO AO TESTE DE SOFTWARE</a:t>
            </a:r>
          </a:p>
          <a:p>
            <a:r>
              <a:rPr lang="pt-BR" dirty="0">
                <a:solidFill>
                  <a:schemeClr val="bg1"/>
                </a:solidFill>
              </a:rPr>
              <a:t>FUNDAMENTOS E PRÍNCIPIOS DO </a:t>
            </a:r>
            <a:r>
              <a:rPr lang="pt-BR" dirty="0" smtClean="0">
                <a:solidFill>
                  <a:schemeClr val="bg1"/>
                </a:solidFill>
              </a:rPr>
              <a:t>TESTE</a:t>
            </a:r>
          </a:p>
          <a:p>
            <a:r>
              <a:rPr lang="pt-BR" dirty="0" smtClean="0">
                <a:solidFill>
                  <a:schemeClr val="bg1"/>
                </a:solidFill>
              </a:rPr>
              <a:t>PROCESSO DE TESTE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TÉCNICAS DE TESTE</a:t>
            </a:r>
          </a:p>
          <a:p>
            <a:r>
              <a:rPr lang="pt-BR" dirty="0">
                <a:solidFill>
                  <a:schemeClr val="bg1"/>
                </a:solidFill>
              </a:rPr>
              <a:t>TESTE DURANTE O CICLO DE VIDA</a:t>
            </a:r>
          </a:p>
          <a:p>
            <a:r>
              <a:rPr lang="pt-BR" dirty="0" smtClean="0">
                <a:solidFill>
                  <a:schemeClr val="bg1"/>
                </a:solidFill>
              </a:rPr>
              <a:t>EXEMPLO </a:t>
            </a:r>
            <a:r>
              <a:rPr lang="pt-BR" dirty="0">
                <a:solidFill>
                  <a:schemeClr val="bg1"/>
                </a:solidFill>
              </a:rPr>
              <a:t>PRÁTICO</a:t>
            </a:r>
          </a:p>
        </p:txBody>
      </p:sp>
    </p:spTree>
    <p:extLst>
      <p:ext uri="{BB962C8B-B14F-4D97-AF65-F5344CB8AC3E}">
        <p14:creationId xmlns:p14="http://schemas.microsoft.com/office/powerpoint/2010/main" val="103600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233" y="4949204"/>
            <a:ext cx="1513115" cy="157304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KiloGram" pitchFamily="50" charset="0"/>
              </a:rPr>
              <a:t>DESENVOLVIMENTO X TESTES</a:t>
            </a:r>
            <a:endParaRPr lang="pt-BR" sz="4800" dirty="0">
              <a:solidFill>
                <a:schemeClr val="bg1"/>
              </a:solidFill>
              <a:latin typeface="KiloGram" pitchFamily="50" charset="0"/>
            </a:endParaRPr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>
                <a:solidFill>
                  <a:schemeClr val="bg1"/>
                </a:solidFill>
              </a:rPr>
              <a:t>CLIQUE</a:t>
            </a:r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" y="1690688"/>
            <a:ext cx="12207897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KiloGram" pitchFamily="50" charset="0"/>
              </a:rPr>
              <a:t>ESTÃO GOSTANDO?</a:t>
            </a:r>
            <a:endParaRPr lang="pt-BR" sz="4800" dirty="0">
              <a:solidFill>
                <a:schemeClr val="bg1"/>
              </a:solidFill>
              <a:latin typeface="KiloGram" pitchFamily="50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822" y="1911886"/>
            <a:ext cx="5856355" cy="417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43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508391" y="478839"/>
            <a:ext cx="11341100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KiloGram" pitchFamily="50" charset="0"/>
              </a:rPr>
              <a:t>EXEMPLO PRÁTICO</a:t>
            </a:r>
            <a:endParaRPr lang="pt-BR" sz="4800" dirty="0">
              <a:solidFill>
                <a:schemeClr val="bg1"/>
              </a:solidFill>
              <a:latin typeface="KiloGram" pitchFamily="50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689" y="1804402"/>
            <a:ext cx="5962503" cy="447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1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233" y="4949204"/>
            <a:ext cx="1513115" cy="157304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24132" y="50580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KiloGram" pitchFamily="50" charset="0"/>
              </a:rPr>
              <a:t>DÚVIDAS ?</a:t>
            </a:r>
            <a:endParaRPr lang="pt-BR" sz="4800" dirty="0">
              <a:solidFill>
                <a:schemeClr val="bg1"/>
              </a:solidFill>
              <a:latin typeface="KiloGram" pitchFamily="50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092" y="1831365"/>
            <a:ext cx="6583680" cy="420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3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3986996" y="4279456"/>
            <a:ext cx="3907886" cy="904810"/>
            <a:chOff x="1905778" y="3084327"/>
            <a:chExt cx="3860360" cy="858047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778" y="3084327"/>
              <a:ext cx="858048" cy="858047"/>
            </a:xfrm>
            <a:prstGeom prst="rect">
              <a:avLst/>
            </a:prstGeom>
          </p:spPr>
        </p:pic>
        <p:sp>
          <p:nvSpPr>
            <p:cNvPr id="2" name="CaixaDeTexto 1"/>
            <p:cNvSpPr txBox="1"/>
            <p:nvPr/>
          </p:nvSpPr>
          <p:spPr>
            <a:xfrm>
              <a:off x="2958188" y="3122079"/>
              <a:ext cx="2807950" cy="788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 smtClean="0">
                  <a:solidFill>
                    <a:schemeClr val="bg1"/>
                  </a:solidFill>
                </a:rPr>
                <a:t>WORKSHOP PARA DESENVOLVEDORES</a:t>
              </a:r>
              <a:endParaRPr lang="pt-BR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996" y="1926212"/>
            <a:ext cx="437032" cy="437032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424028" y="1963890"/>
            <a:ext cx="3006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eduardo.margoto@gmail.com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996" y="2509589"/>
            <a:ext cx="437032" cy="437032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4424028" y="2543439"/>
            <a:ext cx="285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matheusclaudin@gmail.com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996" y="3130059"/>
            <a:ext cx="437032" cy="437032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4475753" y="3163909"/>
            <a:ext cx="3473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p</a:t>
            </a:r>
            <a:r>
              <a:rPr lang="pt-BR" dirty="0" smtClean="0">
                <a:solidFill>
                  <a:schemeClr val="bg1"/>
                </a:solidFill>
              </a:rPr>
              <a:t>aulohenrique.de93@hotmail.com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KiloGram" pitchFamily="50" charset="0"/>
              </a:rPr>
              <a:t>PARA MAIS INFORMAÇÕES</a:t>
            </a:r>
            <a:endParaRPr lang="pt-BR" sz="4800" dirty="0">
              <a:solidFill>
                <a:schemeClr val="bg1"/>
              </a:solidFill>
              <a:latin typeface="KiloGram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33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KiloGram" pitchFamily="50" charset="0"/>
              </a:rPr>
              <a:t>OBRIGADO</a:t>
            </a:r>
            <a:endParaRPr lang="pt-BR" sz="4800" dirty="0">
              <a:solidFill>
                <a:schemeClr val="bg1"/>
              </a:solidFill>
              <a:latin typeface="KiloGram" pitchFamily="50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689" y="1690688"/>
            <a:ext cx="6314621" cy="473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0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635000" y="2574925"/>
            <a:ext cx="11341100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KiloGram" pitchFamily="50" charset="0"/>
              </a:rPr>
              <a:t>INTRODUÇÃO AO TESTE DE SOFTWARE</a:t>
            </a:r>
            <a:endParaRPr lang="pt-BR" sz="4800" dirty="0">
              <a:solidFill>
                <a:schemeClr val="bg1"/>
              </a:solidFill>
              <a:latin typeface="KiloGram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7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233" y="4949204"/>
            <a:ext cx="1513115" cy="157304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KiloGram" pitchFamily="50" charset="0"/>
              </a:rPr>
              <a:t>QUALIDADE DO SOFTWARE</a:t>
            </a:r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8784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</a:rPr>
              <a:t>“</a:t>
            </a:r>
            <a:r>
              <a:rPr lang="pt-BR" i="1" dirty="0">
                <a:solidFill>
                  <a:schemeClr val="bg1"/>
                </a:solidFill>
              </a:rPr>
              <a:t>A totalidade de características de um produto de software que lhe confere a capacidade de satisfazer necessidades explicitas e implícitas</a:t>
            </a:r>
            <a:r>
              <a:rPr lang="pt-BR" i="1" dirty="0" smtClean="0">
                <a:solidFill>
                  <a:schemeClr val="bg1"/>
                </a:solidFill>
              </a:rPr>
              <a:t>”.(</a:t>
            </a:r>
            <a:r>
              <a:rPr lang="pt-BR" dirty="0">
                <a:solidFill>
                  <a:schemeClr val="bg1"/>
                </a:solidFill>
              </a:rPr>
              <a:t>ISO/IEC 9126 </a:t>
            </a:r>
            <a:r>
              <a:rPr lang="pt-BR" i="1" dirty="0" smtClean="0">
                <a:solidFill>
                  <a:schemeClr val="bg1"/>
                </a:solidFill>
              </a:rPr>
              <a:t>)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pt-BR" i="1" dirty="0" smtClean="0">
                <a:solidFill>
                  <a:schemeClr val="bg1"/>
                </a:solidFill>
              </a:rPr>
              <a:t>Qualidade não é uma fase do ciclo de desenvolvimento do software...</a:t>
            </a:r>
            <a:r>
              <a:rPr lang="pt-BR" i="1" dirty="0">
                <a:solidFill>
                  <a:schemeClr val="bg1"/>
                </a:solidFill>
              </a:rPr>
              <a:t/>
            </a:r>
            <a:br>
              <a:rPr lang="pt-BR" i="1" dirty="0">
                <a:solidFill>
                  <a:schemeClr val="bg1"/>
                </a:solidFill>
              </a:rPr>
            </a:br>
            <a:r>
              <a:rPr lang="pt-BR" i="1" dirty="0" smtClean="0">
                <a:solidFill>
                  <a:schemeClr val="bg1"/>
                </a:solidFill>
              </a:rPr>
              <a:t>... é parte de todas as fases”</a:t>
            </a:r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45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233" y="4949204"/>
            <a:ext cx="1513115" cy="157304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KiloGram" pitchFamily="50" charset="0"/>
              </a:rPr>
              <a:t>QUALIDADE DO SOFTWARE</a:t>
            </a:r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717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Segundo pesquisas do SEI (SOFTWARE ENGINEERING INSTITUTE)</a:t>
            </a:r>
            <a:b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 dos projetos são cancelados antes de serem finalizados</a:t>
            </a:r>
          </a:p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70% dos projetos falham nas entregas das funcionalidades esperadas</a:t>
            </a:r>
          </a:p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Empresas </a:t>
            </a: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dedicam </a:t>
            </a: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cerca de 55% dos esforços para corrigir defeitos</a:t>
            </a:r>
          </a:p>
          <a:p>
            <a:pPr marL="0" indent="0">
              <a:buNone/>
            </a:pPr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01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KiloGram" pitchFamily="50" charset="0"/>
              </a:rPr>
              <a:t>COMO RESOLVER ESSE PROBLEMA?</a:t>
            </a:r>
            <a:endParaRPr lang="pt-BR" sz="4800" dirty="0">
              <a:solidFill>
                <a:schemeClr val="bg1"/>
              </a:solidFill>
              <a:latin typeface="KiloGram" pitchFamily="50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121" y="1690688"/>
            <a:ext cx="6241757" cy="46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5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233" y="4949204"/>
            <a:ext cx="1513115" cy="157304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KiloGram" pitchFamily="50" charset="0"/>
              </a:rPr>
              <a:t>O QUE É TESTE DE SOFTWARE?</a:t>
            </a:r>
            <a:endParaRPr lang="pt-BR" sz="4800" dirty="0">
              <a:solidFill>
                <a:schemeClr val="bg1"/>
              </a:solidFill>
              <a:latin typeface="KiloGram" pitchFamily="50" charset="0"/>
            </a:endParaRPr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i="1" dirty="0" smtClean="0">
                <a:solidFill>
                  <a:schemeClr val="bg1"/>
                </a:solidFill>
              </a:rPr>
              <a:t>“O </a:t>
            </a:r>
            <a:r>
              <a:rPr lang="pt-BR" i="1" dirty="0">
                <a:solidFill>
                  <a:schemeClr val="bg1"/>
                </a:solidFill>
              </a:rPr>
              <a:t>teste de programas pode ser usado para mostrar a presença de defeitos, mas nunca para mostrar a sua </a:t>
            </a:r>
            <a:r>
              <a:rPr lang="pt-BR" i="1" dirty="0" smtClean="0">
                <a:solidFill>
                  <a:schemeClr val="bg1"/>
                </a:solidFill>
              </a:rPr>
              <a:t>ausência” </a:t>
            </a:r>
            <a:r>
              <a:rPr lang="pt-BR" b="1" i="1" dirty="0">
                <a:solidFill>
                  <a:schemeClr val="bg1"/>
                </a:solidFill>
              </a:rPr>
              <a:t>(</a:t>
            </a:r>
            <a:r>
              <a:rPr lang="pt-BR" b="1" i="1" dirty="0" err="1">
                <a:solidFill>
                  <a:schemeClr val="bg1"/>
                </a:solidFill>
              </a:rPr>
              <a:t>Dijkstra</a:t>
            </a:r>
            <a:r>
              <a:rPr lang="pt-BR" b="1" i="1" dirty="0">
                <a:solidFill>
                  <a:schemeClr val="bg1"/>
                </a:solidFill>
              </a:rPr>
              <a:t>). </a:t>
            </a:r>
            <a:endParaRPr lang="pt-BR" b="1" i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b="1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</a:rPr>
              <a:t/>
            </a:r>
            <a:br>
              <a:rPr lang="pt-BR" dirty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50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233" y="4949204"/>
            <a:ext cx="1513115" cy="157304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KiloGram" pitchFamily="50" charset="0"/>
              </a:rPr>
              <a:t>O QUE É TESTE DE SOFTWARE?</a:t>
            </a:r>
            <a:endParaRPr lang="pt-BR" sz="4800" dirty="0">
              <a:solidFill>
                <a:schemeClr val="bg1"/>
              </a:solidFill>
              <a:latin typeface="KiloGram" pitchFamily="50" charset="0"/>
            </a:endParaRPr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i="1" dirty="0" smtClean="0">
                <a:solidFill>
                  <a:schemeClr val="bg1"/>
                </a:solidFill>
              </a:rPr>
              <a:t>“O </a:t>
            </a:r>
            <a:r>
              <a:rPr lang="pt-BR" i="1" dirty="0">
                <a:solidFill>
                  <a:schemeClr val="bg1"/>
                </a:solidFill>
              </a:rPr>
              <a:t>teste de programas pode ser usado para mostrar a presença de defeitos, mas nunca para mostrar a sua </a:t>
            </a:r>
            <a:r>
              <a:rPr lang="pt-BR" i="1" dirty="0" smtClean="0">
                <a:solidFill>
                  <a:schemeClr val="bg1"/>
                </a:solidFill>
              </a:rPr>
              <a:t>ausência” </a:t>
            </a:r>
            <a:r>
              <a:rPr lang="pt-BR" b="1" i="1" dirty="0">
                <a:solidFill>
                  <a:schemeClr val="bg1"/>
                </a:solidFill>
              </a:rPr>
              <a:t>(</a:t>
            </a:r>
            <a:r>
              <a:rPr lang="pt-BR" b="1" i="1" dirty="0" err="1">
                <a:solidFill>
                  <a:schemeClr val="bg1"/>
                </a:solidFill>
              </a:rPr>
              <a:t>Dijkstra</a:t>
            </a:r>
            <a:r>
              <a:rPr lang="pt-BR" b="1" i="1" dirty="0">
                <a:solidFill>
                  <a:schemeClr val="bg1"/>
                </a:solidFill>
              </a:rPr>
              <a:t>). </a:t>
            </a:r>
            <a:endParaRPr lang="pt-BR" b="1" i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</a:rPr>
              <a:t/>
            </a:r>
            <a:br>
              <a:rPr lang="pt-BR" dirty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</a:rPr>
              <a:t>O seu objetivo é revelar falhas em um produto, para que as causas dessas falhas sejam identificadas e possam ser corrigidas pela equipe de desenvolvimento antes da entrega final.</a:t>
            </a:r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05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1258</TotalTime>
  <Words>562</Words>
  <Application>Microsoft Office PowerPoint</Application>
  <PresentationFormat>Widescreen</PresentationFormat>
  <Paragraphs>140</Paragraphs>
  <Slides>35</Slides>
  <Notes>35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KiloGram</vt:lpstr>
      <vt:lpstr>Tema do Office</vt:lpstr>
      <vt:lpstr>Apresentação do PowerPoint</vt:lpstr>
      <vt:lpstr>Apresentação do PowerPoint</vt:lpstr>
      <vt:lpstr>CONTEÚDO </vt:lpstr>
      <vt:lpstr>INTRODUÇÃO AO TESTE DE SOFTWARE</vt:lpstr>
      <vt:lpstr>QUALIDADE DO SOFTWARE</vt:lpstr>
      <vt:lpstr>QUALIDADE DO SOFTWARE</vt:lpstr>
      <vt:lpstr>COMO RESOLVER ESSE PROBLEMA?</vt:lpstr>
      <vt:lpstr>O QUE É TESTE DE SOFTWARE?</vt:lpstr>
      <vt:lpstr>O QUE É TESTE DE SOFTWARE?</vt:lpstr>
      <vt:lpstr>FUNDAMENTOS E PRINCÍPIOS DO TESTE</vt:lpstr>
      <vt:lpstr>FALHA, DEFEITO E ERRO</vt:lpstr>
      <vt:lpstr>FALHA, DEFEITO E ERRO</vt:lpstr>
      <vt:lpstr>VERIFICAÇÃO E VALIDAÇÃO</vt:lpstr>
      <vt:lpstr>PROCESSO DE TESTE</vt:lpstr>
      <vt:lpstr>PROCESSO DE TESTE</vt:lpstr>
      <vt:lpstr>METAS DO PROCESSO DE TESTE</vt:lpstr>
      <vt:lpstr>CASOS DE TESTE</vt:lpstr>
      <vt:lpstr>COMO ASSIM?</vt:lpstr>
      <vt:lpstr>CASO DE TESTE</vt:lpstr>
      <vt:lpstr>TÉCNICAS DE TESTE</vt:lpstr>
      <vt:lpstr>TÉCNICA FUNCIONAL OU CAIXA-PRETA</vt:lpstr>
      <vt:lpstr>TÉCNICA FUNCIONAL OU CAIXA-PRETA</vt:lpstr>
      <vt:lpstr>TÉCNICA ESTRUTURAL OU CAIXA-BRANCA</vt:lpstr>
      <vt:lpstr>TÉCNICA ESTRUTURAL OU CAIXA-BRANCA</vt:lpstr>
      <vt:lpstr>TIPOS DE TESTE</vt:lpstr>
      <vt:lpstr>NÍVEIS DE TESTE</vt:lpstr>
      <vt:lpstr>NÍVEIS DE TESTE</vt:lpstr>
      <vt:lpstr>TESTE DURANTE O CICLO DE VIDA</vt:lpstr>
      <vt:lpstr>TESTE DURANTE O CICLO DE VIDA</vt:lpstr>
      <vt:lpstr>DESENVOLVIMENTO X TESTES</vt:lpstr>
      <vt:lpstr>ESTÃO GOSTANDO?</vt:lpstr>
      <vt:lpstr>EXEMPLO PRÁTICO</vt:lpstr>
      <vt:lpstr>DÚVIDAS ?</vt:lpstr>
      <vt:lpstr>PARA MAIS INFORMAÇÕES</vt:lpstr>
      <vt:lpstr>OBRIGADO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Matheus Claudino</dc:creator>
  <cp:lastModifiedBy>Matheus Claudino</cp:lastModifiedBy>
  <cp:revision>74</cp:revision>
  <dcterms:created xsi:type="dcterms:W3CDTF">2014-06-12T14:04:05Z</dcterms:created>
  <dcterms:modified xsi:type="dcterms:W3CDTF">2014-07-03T22:49:59Z</dcterms:modified>
</cp:coreProperties>
</file>